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</p:sldMasterIdLst>
  <p:notesMasterIdLst>
    <p:notesMasterId r:id="rId13"/>
  </p:notesMasterIdLst>
  <p:sldIdLst>
    <p:sldId id="256" r:id="rId3"/>
    <p:sldId id="259" r:id="rId4"/>
    <p:sldId id="260" r:id="rId5"/>
    <p:sldId id="261" r:id="rId6"/>
    <p:sldId id="262" r:id="rId7"/>
    <p:sldId id="263" r:id="rId8"/>
    <p:sldId id="264" r:id="rId9"/>
    <p:sldId id="268" r:id="rId10"/>
    <p:sldId id="266" r:id="rId11"/>
    <p:sldId id="26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BB1061-33F0-4FA6-8752-45EF671638C7}" type="datetimeFigureOut">
              <a:rPr lang="fr-FR" smtClean="0"/>
              <a:t>22/06/2019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6ABA6-218F-4B19-B8E0-07845D048E8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7020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6ABA6-218F-4B19-B8E0-07845D048E8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1619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3D620-355A-457C-995F-B19181B692B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9607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43D620-355A-457C-995F-B19181B692B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5063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6ABA6-218F-4B19-B8E0-07845D048E8B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3217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AED65-3CC3-4DCC-8088-1D919C5ADA9E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/>
            </a:lvl1pPr>
          </a:lstStyle>
          <a:p>
            <a:fld id="{B0C39D1F-8E82-455D-8DC3-AF5B6BFD92DD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170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F9598-6AEE-4800-B5C8-F1A9A02817A9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378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30E0C-D1D6-4E69-9E89-8B08946B4BC6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554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DD245-8072-489A-A872-CB95949C4C24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4508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28F53-74EA-42FF-B0C8-E7909BD22C9C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8261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70DE0-E2D2-4452-8611-EEF1257F17CB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1130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4C34E-1190-47B5-B8D5-28B62B1EEAD2}" type="datetime1">
              <a:rPr lang="fr-FR" smtClean="0"/>
              <a:t>22/06/2019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4093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2E-2E59-4FCB-A87E-8D90EF6011D3}" type="datetime1">
              <a:rPr lang="fr-FR" smtClean="0"/>
              <a:t>22/06/2019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8734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24DB-B9F7-4DFF-AEF8-2A82CFB2CA7B}" type="datetime1">
              <a:rPr lang="fr-FR" smtClean="0"/>
              <a:t>22/06/2019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34591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F81CB-DE1D-4995-B3CA-AA924288BD8A}" type="datetime1">
              <a:rPr lang="fr-FR" smtClean="0"/>
              <a:t>22/06/2019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153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1166D-4E93-4795-BA46-384C1698596B}" type="datetime1">
              <a:rPr lang="fr-FR" smtClean="0"/>
              <a:t>22/06/2019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2318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F4DD-9404-471D-B872-4E5CE31D1666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59112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68158-4DC6-47E8-872A-A6A015FFEA2C}" type="datetime1">
              <a:rPr lang="fr-FR" smtClean="0"/>
              <a:t>22/06/2019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6758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4191-0562-4E84-83C7-9C8C0513C339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31648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1EC7-D1A6-436B-AA57-34394BBA76F5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7927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CF1D5-90CA-4BCF-926C-09BFDED761C7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5760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6965A-500B-4F2B-8039-21CDD87A40BA}" type="datetime1">
              <a:rPr lang="fr-FR" smtClean="0"/>
              <a:t>22/06/2019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5555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30E2C-C463-4E31-9448-57D657435FEF}" type="datetime1">
              <a:rPr lang="fr-FR" smtClean="0"/>
              <a:t>22/06/2019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3751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787D3-DB67-4005-AA39-F05EED232A44}" type="datetime1">
              <a:rPr lang="fr-FR" smtClean="0"/>
              <a:t>22/06/2019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7918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D9D52-18E4-4517-B114-876F65A02DC8}" type="datetime1">
              <a:rPr lang="fr-FR" smtClean="0"/>
              <a:t>22/06/2019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C39D1F-8E82-455D-8DC3-AF5B6BFD92DD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031259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006B334-DC80-4415-AF61-78D5C1DF988E}" type="datetime1">
              <a:rPr lang="fr-FR" smtClean="0"/>
              <a:t>22/06/2019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0C39D1F-8E82-455D-8DC3-AF5B6BFD92D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9561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B44C-7157-4426-B207-6EB2FAE8DAFD}" type="datetime1">
              <a:rPr lang="fr-FR" smtClean="0"/>
              <a:t>22/06/2019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D1F-8E82-455D-8DC3-AF5B6BFD92D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8719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4D4F430-CE01-40CF-B296-3DDF0B2AD8FA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</a:defRPr>
            </a:lvl1pPr>
          </a:lstStyle>
          <a:p>
            <a:fld id="{B0C39D1F-8E82-455D-8DC3-AF5B6BFD92DD}" type="slidenum">
              <a:rPr lang="fr-FR" smtClean="0"/>
              <a:pPr/>
              <a:t>‹N°›</a:t>
            </a:fld>
            <a:endParaRPr lang="fr-FR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41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AC9D1-3D9B-46F9-9A9A-81BA39FB0D3F}" type="datetime1">
              <a:rPr lang="fr-FR" smtClean="0"/>
              <a:t>22/06/2019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78EAB-E604-4579-AE35-2CA056A42F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405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LP39 – Aspect ondulatoire de la matière.</a:t>
            </a:r>
            <a:br>
              <a:rPr lang="fr-FR" dirty="0" smtClean="0"/>
            </a:br>
            <a:r>
              <a:rPr lang="fr-FR" dirty="0" smtClean="0"/>
              <a:t>Notion de fonction d’onde.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Agrégation externe de Physique-chimie, option Physique</a:t>
            </a:r>
          </a:p>
        </p:txBody>
      </p:sp>
      <p:sp>
        <p:nvSpPr>
          <p:cNvPr id="4" name="Espace réservé du contenu 4"/>
          <p:cNvSpPr txBox="1">
            <a:spLocks/>
          </p:cNvSpPr>
          <p:nvPr/>
        </p:nvSpPr>
        <p:spPr>
          <a:xfrm>
            <a:off x="-1" y="6441465"/>
            <a:ext cx="12192001" cy="416536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 smtClean="0">
                <a:solidFill>
                  <a:schemeClr val="bg1"/>
                </a:solidFill>
              </a:rPr>
              <a:t>Jules FILLETTE</a:t>
            </a:r>
            <a:endParaRPr lang="fr-FR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551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01EFB-181A-4FED-B473-02DEA446BF81}" type="slidenum">
              <a:rPr lang="fr-FR" sz="2000" smtClean="0"/>
              <a:t>10</a:t>
            </a:fld>
            <a:endParaRPr lang="fr-FR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965915" y="425003"/>
            <a:ext cx="1059931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 smtClean="0"/>
              <a:t>1974</a:t>
            </a:r>
            <a:r>
              <a:rPr lang="fr-FR" dirty="0" smtClean="0"/>
              <a:t> interféromètre de type Mach-</a:t>
            </a:r>
            <a:r>
              <a:rPr lang="fr-FR" dirty="0" err="1" smtClean="0"/>
              <a:t>Zehnder</a:t>
            </a:r>
            <a:r>
              <a:rPr lang="fr-FR" dirty="0" smtClean="0"/>
              <a:t> avec un monocristal de silicium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(</a:t>
            </a:r>
            <a:r>
              <a:rPr lang="fr-FR" dirty="0" err="1" smtClean="0"/>
              <a:t>Rauch</a:t>
            </a:r>
            <a:r>
              <a:rPr lang="fr-FR" dirty="0" smtClean="0"/>
              <a:t>, </a:t>
            </a:r>
            <a:r>
              <a:rPr lang="fr-FR" dirty="0" err="1" smtClean="0"/>
              <a:t>Treimer</a:t>
            </a:r>
            <a:r>
              <a:rPr lang="fr-FR" dirty="0" smtClean="0"/>
              <a:t>, </a:t>
            </a:r>
            <a:r>
              <a:rPr lang="fr-FR" dirty="0" err="1" smtClean="0"/>
              <a:t>Bonse</a:t>
            </a:r>
            <a:r>
              <a:rPr lang="fr-FR" dirty="0" smtClean="0"/>
              <a:t>, « Test of a single </a:t>
            </a:r>
            <a:r>
              <a:rPr lang="fr-FR" dirty="0" err="1" smtClean="0"/>
              <a:t>crystal</a:t>
            </a:r>
            <a:r>
              <a:rPr lang="fr-FR" dirty="0" smtClean="0"/>
              <a:t> neutron </a:t>
            </a:r>
            <a:r>
              <a:rPr lang="fr-FR" dirty="0" err="1" smtClean="0"/>
              <a:t>interference</a:t>
            </a:r>
            <a:r>
              <a:rPr lang="fr-FR" dirty="0" smtClean="0"/>
              <a:t> », </a:t>
            </a:r>
            <a:r>
              <a:rPr lang="fr-FR" dirty="0" err="1" smtClean="0"/>
              <a:t>Physics</a:t>
            </a:r>
            <a:r>
              <a:rPr lang="fr-FR" dirty="0" smtClean="0"/>
              <a:t> </a:t>
            </a:r>
            <a:r>
              <a:rPr lang="fr-FR" dirty="0" err="1" smtClean="0"/>
              <a:t>Letters</a:t>
            </a:r>
            <a:r>
              <a:rPr lang="fr-FR" dirty="0" smtClean="0"/>
              <a:t> A 47)</a:t>
            </a:r>
          </a:p>
          <a:p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 smtClean="0"/>
              <a:t>1960</a:t>
            </a:r>
            <a:r>
              <a:rPr lang="fr-FR" dirty="0" smtClean="0"/>
              <a:t> Fentes d’Young pour des électrons (</a:t>
            </a:r>
            <a:r>
              <a:rPr lang="fr-FR" dirty="0" err="1" smtClean="0"/>
              <a:t>C.Jönsson</a:t>
            </a:r>
            <a:r>
              <a:rPr lang="fr-FR" dirty="0" smtClean="0"/>
              <a:t>)</a:t>
            </a:r>
          </a:p>
          <a:p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 smtClean="0"/>
              <a:t>1992</a:t>
            </a:r>
            <a:r>
              <a:rPr lang="fr-FR" dirty="0" smtClean="0"/>
              <a:t> Fentes d’Young pour des atomes de Néon refroidis par laser (</a:t>
            </a:r>
            <a:r>
              <a:rPr lang="fr-FR" dirty="0" err="1" smtClean="0"/>
              <a:t>F.Shimizu</a:t>
            </a:r>
            <a:r>
              <a:rPr lang="fr-FR" dirty="0" smtClean="0"/>
              <a:t>)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977" y="938594"/>
            <a:ext cx="4060238" cy="309898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735" y="938594"/>
            <a:ext cx="4449370" cy="318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0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624434" y="5176187"/>
            <a:ext cx="87447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i="1" dirty="0" smtClean="0"/>
              <a:t>« Les corpuscules matériels, tout comme les photons, peuvent avoir un aspect ondulatoire »</a:t>
            </a:r>
            <a:endParaRPr lang="fr-FR" sz="3200" i="1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01EFB-181A-4FED-B473-02DEA446BF81}" type="slidenum">
              <a:rPr lang="fr-FR"/>
              <a:pPr/>
              <a:t>2</a:t>
            </a:fld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3026" y="1669305"/>
            <a:ext cx="2066925" cy="266700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5045231" y="4509245"/>
            <a:ext cx="21625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/>
              <a:t>Louis de Broglie</a:t>
            </a:r>
          </a:p>
          <a:p>
            <a:pPr algn="ctr"/>
            <a:r>
              <a:rPr lang="fr-FR" sz="2000" dirty="0" smtClean="0"/>
              <a:t>1923</a:t>
            </a:r>
            <a:endParaRPr lang="fr-FR" sz="2000" dirty="0"/>
          </a:p>
        </p:txBody>
      </p:sp>
      <p:sp>
        <p:nvSpPr>
          <p:cNvPr id="6" name="Espace réservé du contenu 4"/>
          <p:cNvSpPr txBox="1">
            <a:spLocks/>
          </p:cNvSpPr>
          <p:nvPr/>
        </p:nvSpPr>
        <p:spPr>
          <a:xfrm>
            <a:off x="-1" y="6441465"/>
            <a:ext cx="10795379" cy="416536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1145083" y="802938"/>
            <a:ext cx="10058400" cy="73382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5400" b="1" dirty="0" smtClean="0">
                <a:solidFill>
                  <a:schemeClr val="accent2"/>
                </a:solidFill>
              </a:rPr>
              <a:t>Introduction</a:t>
            </a:r>
            <a:endParaRPr lang="fr-FR" sz="32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53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01EFB-181A-4FED-B473-02DEA446BF81}" type="slidenum">
              <a:rPr lang="fr-FR" sz="2000" smtClean="0">
                <a:solidFill>
                  <a:schemeClr val="bg1"/>
                </a:solidFill>
              </a:rPr>
              <a:t>3</a:t>
            </a:fld>
            <a:endParaRPr lang="fr-FR" sz="2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au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6254573"/>
                  </p:ext>
                </p:extLst>
              </p:nvPr>
            </p:nvGraphicFramePr>
            <p:xfrm>
              <a:off x="176438" y="2322287"/>
              <a:ext cx="11900084" cy="3515932"/>
            </p:xfrm>
            <a:graphic>
              <a:graphicData uri="http://schemas.openxmlformats.org/drawingml/2006/table">
                <a:tbl>
                  <a:tblPr firstRow="1" bandRow="1">
                    <a:solidFill>
                      <a:srgbClr val="0070C0"/>
                    </a:solidFill>
                    <a:tableStyleId>{5C22544A-7EE6-4342-B048-85BDC9FD1C3A}</a:tableStyleId>
                  </a:tblPr>
                  <a:tblGrid>
                    <a:gridCol w="1700012"/>
                    <a:gridCol w="1700012"/>
                    <a:gridCol w="1700012"/>
                    <a:gridCol w="1700012"/>
                    <a:gridCol w="1700012"/>
                    <a:gridCol w="1700012"/>
                    <a:gridCol w="1700012"/>
                  </a:tblGrid>
                  <a:tr h="98010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Particule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Coureur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Balle de tennis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Poussière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Neutron thermique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Neutron ultra froid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Electron à c/10</a:t>
                          </a:r>
                          <a:endParaRPr lang="fr-FR" sz="2000" dirty="0"/>
                        </a:p>
                      </a:txBody>
                      <a:tcPr anchor="ctr"/>
                    </a:tc>
                  </a:tr>
                  <a:tr h="5678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Masse (kg)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70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55.10</a:t>
                          </a:r>
                          <a:r>
                            <a:rPr lang="fr-FR" baseline="30000" dirty="0" smtClean="0"/>
                            <a:t>-3</a:t>
                          </a:r>
                          <a:endParaRPr lang="fr-FR" baseline="30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10</a:t>
                          </a:r>
                          <a:r>
                            <a:rPr lang="fr-FR" baseline="30000" dirty="0" smtClean="0"/>
                            <a:t>-3</a:t>
                          </a:r>
                          <a:endParaRPr lang="fr-FR" baseline="30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1800" b="0" i="0" kern="12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1,67.10</a:t>
                          </a:r>
                          <a:r>
                            <a:rPr lang="fr-FR" sz="1800" b="0" i="0" kern="1200" baseline="300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-27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1800" b="0" i="0" kern="12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1,67.10</a:t>
                          </a:r>
                          <a:r>
                            <a:rPr lang="fr-FR" sz="1800" b="0" i="0" kern="1200" baseline="300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-27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9,1.10</a:t>
                          </a:r>
                          <a:r>
                            <a:rPr lang="fr-FR" baseline="30000" dirty="0" smtClean="0"/>
                            <a:t>-31</a:t>
                          </a:r>
                          <a:endParaRPr lang="fr-FR" baseline="30000" dirty="0"/>
                        </a:p>
                      </a:txBody>
                      <a:tcPr anchor="ctr"/>
                    </a:tc>
                  </a:tr>
                  <a:tr h="5678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Vitesse (m/s)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3,5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50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fr-FR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i="1" dirty="0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fr-FR" b="0" i="1" dirty="0" smtClean="0">
                                        <a:latin typeface="Cambria Math" panose="02040503050406030204" pitchFamily="18" charset="0"/>
                                      </a:rPr>
                                      <m:t>−9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baseline="30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2000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19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i="1" dirty="0" smtClean="0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  <m:r>
                                  <a:rPr lang="fr-FR" b="0" i="1" dirty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sSup>
                                  <m:sSupPr>
                                    <m:ctrlPr>
                                      <a:rPr lang="fr-FR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i="1" dirty="0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fr-FR" b="0" i="1" dirty="0" smtClean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 anchor="ctr"/>
                    </a:tc>
                  </a:tr>
                  <a:tr h="140015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Longueur d’onde de de</a:t>
                          </a:r>
                          <a:r>
                            <a:rPr lang="fr-FR" baseline="0" dirty="0" smtClean="0"/>
                            <a:t> Broglie (m)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2,70.10</a:t>
                          </a:r>
                          <a:r>
                            <a:rPr lang="fr-FR" sz="2800" baseline="30000" dirty="0" smtClean="0"/>
                            <a:t>-36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2,4.10</a:t>
                          </a:r>
                          <a:r>
                            <a:rPr lang="fr-FR" sz="2800" baseline="30000" dirty="0" smtClean="0"/>
                            <a:t>-34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6,6.10</a:t>
                          </a:r>
                          <a:r>
                            <a:rPr lang="fr-FR" sz="2800" baseline="30000" dirty="0" smtClean="0"/>
                            <a:t>-22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2.10</a:t>
                          </a:r>
                          <a:r>
                            <a:rPr lang="fr-FR" sz="2800" baseline="30000" dirty="0" smtClean="0"/>
                            <a:t>-10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79A2D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2.10</a:t>
                          </a:r>
                          <a:r>
                            <a:rPr lang="fr-FR" sz="2800" baseline="30000" dirty="0" smtClean="0"/>
                            <a:t>-8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79A2D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2,4.10</a:t>
                          </a:r>
                          <a:r>
                            <a:rPr lang="fr-FR" sz="2800" baseline="30000" dirty="0" smtClean="0"/>
                            <a:t>-11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79A2DF"/>
                        </a:solidFill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au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6254573"/>
                  </p:ext>
                </p:extLst>
              </p:nvPr>
            </p:nvGraphicFramePr>
            <p:xfrm>
              <a:off x="176438" y="2322287"/>
              <a:ext cx="11900084" cy="3515932"/>
            </p:xfrm>
            <a:graphic>
              <a:graphicData uri="http://schemas.openxmlformats.org/drawingml/2006/table">
                <a:tbl>
                  <a:tblPr firstRow="1" bandRow="1">
                    <a:solidFill>
                      <a:srgbClr val="0070C0"/>
                    </a:solidFill>
                    <a:tableStyleId>{5C22544A-7EE6-4342-B048-85BDC9FD1C3A}</a:tableStyleId>
                  </a:tblPr>
                  <a:tblGrid>
                    <a:gridCol w="1700012"/>
                    <a:gridCol w="1700012"/>
                    <a:gridCol w="1700012"/>
                    <a:gridCol w="1700012"/>
                    <a:gridCol w="1700012"/>
                    <a:gridCol w="1700012"/>
                    <a:gridCol w="1700012"/>
                  </a:tblGrid>
                  <a:tr h="980105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Particule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Coureur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Balle de tennis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Poussière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Neutron thermique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Neutron ultra froid</a:t>
                          </a:r>
                          <a:endParaRPr lang="fr-FR" sz="2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000" dirty="0" smtClean="0"/>
                            <a:t>Electron à c/10</a:t>
                          </a:r>
                          <a:endParaRPr lang="fr-FR" sz="2000" dirty="0"/>
                        </a:p>
                      </a:txBody>
                      <a:tcPr anchor="ctr"/>
                    </a:tc>
                  </a:tr>
                  <a:tr h="5678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Masse (kg)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70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55.10</a:t>
                          </a:r>
                          <a:r>
                            <a:rPr lang="fr-FR" baseline="30000" dirty="0" smtClean="0"/>
                            <a:t>-3</a:t>
                          </a:r>
                          <a:endParaRPr lang="fr-FR" baseline="30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10</a:t>
                          </a:r>
                          <a:r>
                            <a:rPr lang="fr-FR" baseline="30000" dirty="0" smtClean="0"/>
                            <a:t>-3</a:t>
                          </a:r>
                          <a:endParaRPr lang="fr-FR" baseline="300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1800" b="0" i="0" kern="12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1,67.10</a:t>
                          </a:r>
                          <a:r>
                            <a:rPr lang="fr-FR" sz="1800" b="0" i="0" kern="1200" baseline="300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-27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1800" b="0" i="0" kern="12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1,67.10</a:t>
                          </a:r>
                          <a:r>
                            <a:rPr lang="fr-FR" sz="1800" b="0" i="0" kern="1200" baseline="30000" dirty="0" smtClean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-27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9,1.10</a:t>
                          </a:r>
                          <a:r>
                            <a:rPr lang="fr-FR" baseline="30000" dirty="0" smtClean="0"/>
                            <a:t>-31</a:t>
                          </a:r>
                          <a:endParaRPr lang="fr-FR" baseline="30000" dirty="0"/>
                        </a:p>
                      </a:txBody>
                      <a:tcPr anchor="ctr"/>
                    </a:tc>
                  </a:tr>
                  <a:tr h="56783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Vitesse (m/s)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3,5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50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299286" t="-271277" r="-300357" b="-246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2000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19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anchor="ctr">
                        <a:blipFill rotWithShape="0">
                          <a:blip r:embed="rId3"/>
                          <a:stretch>
                            <a:fillRect l="-600717" t="-271277" r="-1434" b="-246809"/>
                          </a:stretch>
                        </a:blipFill>
                      </a:tcPr>
                    </a:tc>
                  </a:tr>
                  <a:tr h="140015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 smtClean="0"/>
                            <a:t>Longueur d’onde de de</a:t>
                          </a:r>
                          <a:r>
                            <a:rPr lang="fr-FR" baseline="0" dirty="0" smtClean="0"/>
                            <a:t> Broglie (m)</a:t>
                          </a:r>
                          <a:endParaRPr lang="fr-FR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2,70.10</a:t>
                          </a:r>
                          <a:r>
                            <a:rPr lang="fr-FR" sz="2800" baseline="30000" dirty="0" smtClean="0"/>
                            <a:t>-36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2,4.10</a:t>
                          </a:r>
                          <a:r>
                            <a:rPr lang="fr-FR" sz="2800" baseline="30000" dirty="0" smtClean="0"/>
                            <a:t>-34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6,6.10</a:t>
                          </a:r>
                          <a:r>
                            <a:rPr lang="fr-FR" sz="2800" baseline="30000" dirty="0" smtClean="0"/>
                            <a:t>-22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92D05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2.10</a:t>
                          </a:r>
                          <a:r>
                            <a:rPr lang="fr-FR" sz="2800" baseline="30000" dirty="0" smtClean="0"/>
                            <a:t>-10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79A2D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2.10</a:t>
                          </a:r>
                          <a:r>
                            <a:rPr lang="fr-FR" sz="2800" baseline="30000" dirty="0" smtClean="0"/>
                            <a:t>-8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79A2D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sz="2800" dirty="0" smtClean="0"/>
                            <a:t>2,4.10</a:t>
                          </a:r>
                          <a:r>
                            <a:rPr lang="fr-FR" sz="2800" baseline="30000" dirty="0" smtClean="0"/>
                            <a:t>-11</a:t>
                          </a:r>
                          <a:endParaRPr lang="fr-FR" sz="2800" baseline="30000" dirty="0"/>
                        </a:p>
                      </a:txBody>
                      <a:tcPr anchor="ctr">
                        <a:solidFill>
                          <a:srgbClr val="79A2DF"/>
                        </a:solid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" name="Espace réservé du contenu 4"/>
          <p:cNvSpPr txBox="1">
            <a:spLocks/>
          </p:cNvSpPr>
          <p:nvPr/>
        </p:nvSpPr>
        <p:spPr>
          <a:xfrm>
            <a:off x="-1" y="6441465"/>
            <a:ext cx="10795379" cy="416536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sz="1600" dirty="0">
              <a:solidFill>
                <a:schemeClr val="bg1"/>
              </a:solidFill>
            </a:endParaRPr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b="1" dirty="0" smtClean="0">
                <a:solidFill>
                  <a:schemeClr val="accent2"/>
                </a:solidFill>
              </a:rPr>
              <a:t>I. Onde associée à une particule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1" dirty="0" smtClean="0">
                <a:solidFill>
                  <a:srgbClr val="00B050"/>
                </a:solidFill>
              </a:rPr>
              <a:t>1. Une question de longueur</a:t>
            </a:r>
            <a:endParaRPr lang="fr-FR" sz="32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17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01EFB-181A-4FED-B473-02DEA446BF81}" type="slidenum">
              <a:rPr lang="fr-FR" sz="2000" smtClean="0">
                <a:solidFill>
                  <a:schemeClr val="bg1"/>
                </a:solidFill>
              </a:rPr>
              <a:t>4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367" y="2049450"/>
            <a:ext cx="9138633" cy="3830162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17" y="1882824"/>
            <a:ext cx="2701478" cy="3457892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00828" y="5526851"/>
            <a:ext cx="2369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Davisson et Germer</a:t>
            </a:r>
          </a:p>
          <a:p>
            <a:pPr algn="ctr"/>
            <a:r>
              <a:rPr lang="fr-FR" dirty="0" smtClean="0"/>
              <a:t>1927</a:t>
            </a:r>
            <a:endParaRPr lang="fr-FR" dirty="0"/>
          </a:p>
        </p:txBody>
      </p: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b="1" dirty="0" smtClean="0">
                <a:solidFill>
                  <a:schemeClr val="accent2"/>
                </a:solidFill>
              </a:rPr>
              <a:t>I. </a:t>
            </a:r>
            <a:r>
              <a:rPr lang="fr-FR" b="1" dirty="0" smtClean="0">
                <a:solidFill>
                  <a:schemeClr val="accent2"/>
                </a:solidFill>
              </a:rPr>
              <a:t>Onde associée à une particule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1" dirty="0" smtClean="0">
                <a:solidFill>
                  <a:srgbClr val="00B050"/>
                </a:solidFill>
              </a:rPr>
              <a:t>2. Mise en évidence expérimentale</a:t>
            </a:r>
            <a:endParaRPr lang="fr-FR" sz="32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400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01EFB-181A-4FED-B473-02DEA446BF81}" type="slidenum">
              <a:rPr lang="fr-FR" sz="2000" smtClean="0">
                <a:solidFill>
                  <a:schemeClr val="bg1"/>
                </a:solidFill>
              </a:rPr>
              <a:t>5</a:t>
            </a:fld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0" y="2217050"/>
            <a:ext cx="41878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 smtClean="0"/>
              <a:t>1960 -</a:t>
            </a:r>
            <a:r>
              <a:rPr lang="fr-FR" dirty="0" smtClean="0"/>
              <a:t> </a:t>
            </a:r>
            <a:r>
              <a:rPr lang="fr-FR" dirty="0" smtClean="0"/>
              <a:t>Fentes d’Young pour des électrons (C</a:t>
            </a:r>
            <a:r>
              <a:rPr lang="fr-FR" dirty="0" smtClean="0"/>
              <a:t>. </a:t>
            </a:r>
            <a:r>
              <a:rPr lang="fr-FR" dirty="0" err="1" smtClean="0"/>
              <a:t>Jönsson</a:t>
            </a:r>
            <a:r>
              <a:rPr lang="fr-FR" dirty="0" smtClean="0"/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 smtClean="0"/>
              <a:t>1974 -</a:t>
            </a:r>
            <a:r>
              <a:rPr lang="fr-FR" dirty="0" smtClean="0"/>
              <a:t> </a:t>
            </a:r>
            <a:r>
              <a:rPr lang="fr-FR" dirty="0"/>
              <a:t>interféromètre de type Mach-</a:t>
            </a:r>
            <a:r>
              <a:rPr lang="fr-FR" dirty="0" err="1"/>
              <a:t>Zehnder</a:t>
            </a:r>
            <a:r>
              <a:rPr lang="fr-FR" dirty="0"/>
              <a:t> avec un monocristal de silicium (</a:t>
            </a:r>
            <a:r>
              <a:rPr lang="fr-FR" dirty="0" err="1"/>
              <a:t>Rauch</a:t>
            </a:r>
            <a:r>
              <a:rPr lang="fr-FR" dirty="0"/>
              <a:t>, </a:t>
            </a:r>
            <a:r>
              <a:rPr lang="fr-FR" dirty="0" err="1"/>
              <a:t>Treimer</a:t>
            </a:r>
            <a:r>
              <a:rPr lang="fr-FR" dirty="0"/>
              <a:t>, </a:t>
            </a:r>
            <a:r>
              <a:rPr lang="fr-FR" dirty="0" err="1"/>
              <a:t>Bonse</a:t>
            </a:r>
            <a:r>
              <a:rPr lang="fr-FR" dirty="0"/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 smtClean="0"/>
              <a:t>1992 -</a:t>
            </a:r>
            <a:r>
              <a:rPr lang="fr-FR" dirty="0" smtClean="0"/>
              <a:t> </a:t>
            </a:r>
            <a:r>
              <a:rPr lang="fr-FR" dirty="0" smtClean="0"/>
              <a:t>Fentes d’Young pour des atomes de Néon refroidis par laser (</a:t>
            </a:r>
            <a:r>
              <a:rPr lang="fr-FR" dirty="0" err="1" smtClean="0"/>
              <a:t>F.Shimizu</a:t>
            </a:r>
            <a:r>
              <a:rPr lang="fr-FR" dirty="0" smtClean="0"/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b="1" dirty="0" smtClean="0"/>
              <a:t>2012 -</a:t>
            </a:r>
            <a:r>
              <a:rPr lang="fr-FR" dirty="0" smtClean="0"/>
              <a:t> </a:t>
            </a:r>
            <a:r>
              <a:rPr lang="fr-FR" dirty="0" smtClean="0"/>
              <a:t>Interférences de plus grosses molécules. (</a:t>
            </a:r>
            <a:r>
              <a:rPr lang="fr-FR" dirty="0" err="1" smtClean="0"/>
              <a:t>T.Juffman</a:t>
            </a:r>
            <a:r>
              <a:rPr lang="fr-FR" dirty="0" smtClean="0"/>
              <a:t>)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874" y="1923517"/>
            <a:ext cx="7840352" cy="4003387"/>
          </a:xfrm>
          <a:prstGeom prst="rect">
            <a:avLst/>
          </a:prstGeom>
        </p:spPr>
      </p:pic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b="1" dirty="0" smtClean="0">
                <a:solidFill>
                  <a:schemeClr val="accent2"/>
                </a:solidFill>
              </a:rPr>
              <a:t>I. </a:t>
            </a:r>
            <a:r>
              <a:rPr lang="fr-FR" b="1" dirty="0" smtClean="0">
                <a:solidFill>
                  <a:schemeClr val="accent2"/>
                </a:solidFill>
              </a:rPr>
              <a:t>Onde associée à une particule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	</a:t>
            </a:r>
            <a:r>
              <a:rPr lang="fr-FR" sz="3200" b="1" dirty="0" smtClean="0">
                <a:solidFill>
                  <a:srgbClr val="00B050"/>
                </a:solidFill>
              </a:rPr>
              <a:t>2. Mise en évidence expérimentale</a:t>
            </a:r>
            <a:endParaRPr lang="fr-FR" sz="32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927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4"/>
          <a:stretch/>
        </p:blipFill>
        <p:spPr>
          <a:xfrm>
            <a:off x="0" y="1931477"/>
            <a:ext cx="11927810" cy="3452021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1236371" y="5383498"/>
            <a:ext cx="399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N mesures indépendantes de la position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7585657" y="5383498"/>
            <a:ext cx="3721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Mesure de la position de N particules indépendantes, identiques</a:t>
            </a:r>
            <a:endParaRPr lang="fr-FR" dirty="0"/>
          </a:p>
        </p:txBody>
      </p:sp>
      <p:sp>
        <p:nvSpPr>
          <p:cNvPr id="8" name="Forme libre 7"/>
          <p:cNvSpPr/>
          <p:nvPr/>
        </p:nvSpPr>
        <p:spPr>
          <a:xfrm>
            <a:off x="8332630" y="2989181"/>
            <a:ext cx="927279" cy="1262130"/>
          </a:xfrm>
          <a:custGeom>
            <a:avLst/>
            <a:gdLst>
              <a:gd name="connsiteX0" fmla="*/ 0 w 1468191"/>
              <a:gd name="connsiteY0" fmla="*/ 1262130 h 1262130"/>
              <a:gd name="connsiteX1" fmla="*/ 978794 w 1468191"/>
              <a:gd name="connsiteY1" fmla="*/ 901521 h 1262130"/>
              <a:gd name="connsiteX2" fmla="*/ 1468191 w 1468191"/>
              <a:gd name="connsiteY2" fmla="*/ 0 h 1262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68191" h="1262130">
                <a:moveTo>
                  <a:pt x="0" y="1262130"/>
                </a:moveTo>
                <a:cubicBezTo>
                  <a:pt x="367048" y="1187003"/>
                  <a:pt x="734096" y="1111876"/>
                  <a:pt x="978794" y="901521"/>
                </a:cubicBezTo>
                <a:cubicBezTo>
                  <a:pt x="1223492" y="691166"/>
                  <a:pt x="1345841" y="345583"/>
                  <a:pt x="1468191" y="0"/>
                </a:cubicBez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9015211" y="2619849"/>
            <a:ext cx="862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>
                <a:solidFill>
                  <a:srgbClr val="0070C0"/>
                </a:solidFill>
              </a:rPr>
              <a:t>dP</a:t>
            </a:r>
            <a:r>
              <a:rPr lang="fr-FR" dirty="0" smtClean="0">
                <a:solidFill>
                  <a:srgbClr val="0070C0"/>
                </a:solidFill>
              </a:rPr>
              <a:t>(</a:t>
            </a:r>
            <a:r>
              <a:rPr lang="fr-FR" dirty="0" err="1" smtClean="0">
                <a:solidFill>
                  <a:srgbClr val="0070C0"/>
                </a:solidFill>
              </a:rPr>
              <a:t>x,t</a:t>
            </a:r>
            <a:r>
              <a:rPr lang="fr-FR" dirty="0" smtClean="0">
                <a:solidFill>
                  <a:srgbClr val="0070C0"/>
                </a:solidFill>
              </a:rPr>
              <a:t>)</a:t>
            </a:r>
            <a:endParaRPr lang="fr-FR" dirty="0">
              <a:solidFill>
                <a:srgbClr val="0070C0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01EFB-181A-4FED-B473-02DEA446BF81}" type="slidenum">
              <a:rPr lang="fr-FR" sz="2000" smtClean="0">
                <a:solidFill>
                  <a:schemeClr val="bg1"/>
                </a:solidFill>
              </a:rPr>
              <a:t>6</a:t>
            </a:fld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b="1" dirty="0" smtClean="0">
                <a:solidFill>
                  <a:schemeClr val="accent2"/>
                </a:solidFill>
              </a:rPr>
              <a:t>I</a:t>
            </a:r>
            <a:r>
              <a:rPr lang="fr-FR" b="1" dirty="0" smtClean="0">
                <a:solidFill>
                  <a:schemeClr val="accent2"/>
                </a:solidFill>
              </a:rPr>
              <a:t>I. Formalisme de l’onde de probabilité</a:t>
            </a:r>
            <a:br>
              <a:rPr lang="fr-FR" b="1" dirty="0" smtClean="0">
                <a:solidFill>
                  <a:schemeClr val="accent2"/>
                </a:solidFill>
              </a:rPr>
            </a:br>
            <a:r>
              <a:rPr lang="fr-FR" dirty="0" smtClean="0"/>
              <a:t>	</a:t>
            </a:r>
            <a:r>
              <a:rPr lang="fr-FR" sz="3200" b="1" dirty="0" smtClean="0">
                <a:solidFill>
                  <a:srgbClr val="00B050"/>
                </a:solidFill>
              </a:rPr>
              <a:t>2. Interprétation probabiliste</a:t>
            </a:r>
            <a:endParaRPr lang="fr-FR" sz="32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27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01EFB-181A-4FED-B473-02DEA446BF81}" type="slidenum">
              <a:rPr lang="fr-FR" sz="2000" smtClean="0">
                <a:solidFill>
                  <a:schemeClr val="bg1"/>
                </a:solidFill>
              </a:rPr>
              <a:t>7</a:t>
            </a:fld>
            <a:endParaRPr lang="fr-FR" sz="2000" dirty="0">
              <a:solidFill>
                <a:schemeClr val="bg1"/>
              </a:solidFill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52" y="2069839"/>
            <a:ext cx="2095500" cy="3324225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-134876" y="5685600"/>
            <a:ext cx="3563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Werner Heisenberg -1927</a:t>
            </a:r>
            <a:endParaRPr lang="fr-FR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ZoneTexte 4"/>
              <p:cNvSpPr txBox="1"/>
              <p:nvPr/>
            </p:nvSpPr>
            <p:spPr>
              <a:xfrm>
                <a:off x="6907220" y="2134830"/>
                <a:ext cx="4602392" cy="3153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fr-FR" sz="2000" dirty="0" smtClean="0"/>
                  <a:t>On ne peut pas attribuer simultanément à une particule quantique une position rigoureusement précise et une impulsion rigoureusement précise. Il existe une limitation intrinsèque à la définition simultanée de la position et de l’impulsion imposée </a:t>
                </a:r>
                <a:r>
                  <a:rPr lang="fr-FR" sz="2000" dirty="0" smtClean="0"/>
                  <a:t>par</a:t>
                </a:r>
              </a:p>
              <a:p>
                <a:pPr algn="ctr"/>
                <a:r>
                  <a:rPr lang="fr-FR" sz="2400" b="1" dirty="0" smtClean="0"/>
                  <a:t>l’inégalité </a:t>
                </a:r>
                <a:r>
                  <a:rPr lang="fr-FR" sz="2400" b="1" dirty="0" smtClean="0"/>
                  <a:t>de Heisenberg</a:t>
                </a:r>
                <a:r>
                  <a:rPr lang="fr-FR" sz="2400" dirty="0" smtClean="0"/>
                  <a:t> </a:t>
                </a:r>
                <a:r>
                  <a:rPr lang="fr-FR" sz="2400" dirty="0" smtClean="0"/>
                  <a:t>:</a:t>
                </a:r>
              </a:p>
              <a:p>
                <a:pPr algn="ctr"/>
                <a:r>
                  <a:rPr lang="fr-FR" sz="2400" dirty="0" smtClean="0"/>
                  <a:t> </a:t>
                </a:r>
                <a14:m>
                  <m:oMath xmlns:m="http://schemas.openxmlformats.org/officeDocument/2006/math">
                    <m:r>
                      <a:rPr lang="fr-FR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fr-FR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  <m:r>
                      <a:rPr lang="fr-FR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fr-FR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fr-FR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sub>
                    </m:sSub>
                    <m:r>
                      <a:rPr lang="fr-FR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f>
                      <m:fPr>
                        <m:ctrlPr>
                          <a:rPr lang="fr-FR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ħ</m:t>
                        </m:r>
                      </m:num>
                      <m:den>
                        <m:r>
                          <a:rPr lang="fr-FR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den>
                    </m:f>
                  </m:oMath>
                </a14:m>
                <a:endParaRPr lang="fr-FR" b="1" dirty="0"/>
              </a:p>
            </p:txBody>
          </p:sp>
        </mc:Choice>
        <mc:Fallback>
          <p:sp>
            <p:nvSpPr>
              <p:cNvPr id="5" name="ZoneTexte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7220" y="2134830"/>
                <a:ext cx="4602392" cy="3153299"/>
              </a:xfrm>
              <a:prstGeom prst="rect">
                <a:avLst/>
              </a:prstGeom>
              <a:blipFill rotWithShape="0">
                <a:blip r:embed="rId3"/>
                <a:stretch>
                  <a:fillRect l="-1325" t="-967" r="-145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ZoneTexte 5"/>
              <p:cNvSpPr txBox="1"/>
              <p:nvPr/>
            </p:nvSpPr>
            <p:spPr>
              <a:xfrm>
                <a:off x="3240316" y="2302184"/>
                <a:ext cx="3121040" cy="28320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&gt; = 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FR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𝑦𝑖</m:t>
                          </m:r>
                        </m:e>
                      </m:nary>
                    </m:oMath>
                  </m:oMathPara>
                </a14:m>
                <a:endParaRPr lang="fr-FR" b="0" dirty="0" smtClean="0"/>
              </a:p>
              <a:p>
                <a:endParaRPr lang="fr-FR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²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&gt; = </m:t>
                      </m:r>
                      <m:f>
                        <m:f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FR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𝑦𝑖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²</m:t>
                          </m:r>
                        </m:e>
                      </m:nary>
                    </m:oMath>
                  </m:oMathPara>
                </a14:m>
                <a:endParaRPr lang="fr-FR" dirty="0" smtClean="0"/>
              </a:p>
              <a:p>
                <a:endParaRPr lang="fr-FR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sSup>
                            <m:sSup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𝑌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&gt;− &lt;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𝑌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&gt;²</m:t>
                          </m:r>
                        </m:e>
                      </m:rad>
                    </m:oMath>
                  </m:oMathPara>
                </a14:m>
                <a:endParaRPr lang="fr-FR" dirty="0" smtClean="0"/>
              </a:p>
              <a:p>
                <a:endParaRPr lang="fr-FR" dirty="0"/>
              </a:p>
            </p:txBody>
          </p:sp>
        </mc:Choice>
        <mc:Fallback>
          <p:sp>
            <p:nvSpPr>
              <p:cNvPr id="6" name="ZoneTexte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0316" y="2302184"/>
                <a:ext cx="3121040" cy="2832057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b="1" dirty="0" smtClean="0">
                <a:solidFill>
                  <a:schemeClr val="accent2"/>
                </a:solidFill>
              </a:rPr>
              <a:t>I</a:t>
            </a:r>
            <a:r>
              <a:rPr lang="fr-FR" b="1" dirty="0" smtClean="0">
                <a:solidFill>
                  <a:schemeClr val="accent2"/>
                </a:solidFill>
              </a:rPr>
              <a:t>II. Dynamique de la fonction d’onde</a:t>
            </a:r>
            <a:br>
              <a:rPr lang="fr-FR" b="1" dirty="0" smtClean="0">
                <a:solidFill>
                  <a:schemeClr val="accent2"/>
                </a:solidFill>
              </a:rPr>
            </a:br>
            <a:r>
              <a:rPr lang="fr-FR" dirty="0" smtClean="0"/>
              <a:t>	</a:t>
            </a:r>
            <a:r>
              <a:rPr lang="fr-FR" sz="3200" b="1" dirty="0" smtClean="0">
                <a:solidFill>
                  <a:srgbClr val="00B050"/>
                </a:solidFill>
              </a:rPr>
              <a:t>4. Principe d’indétermination quantique</a:t>
            </a:r>
            <a:endParaRPr lang="fr-FR" sz="32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671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6600" dirty="0" smtClean="0"/>
              <a:t>Merci pour votre attention !</a:t>
            </a:r>
            <a:endParaRPr lang="fr-FR" sz="66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Agrégation externe de Physique-chimie, option Physique</a:t>
            </a:r>
          </a:p>
        </p:txBody>
      </p:sp>
      <p:sp>
        <p:nvSpPr>
          <p:cNvPr id="4" name="Espace réservé du contenu 4"/>
          <p:cNvSpPr txBox="1">
            <a:spLocks/>
          </p:cNvSpPr>
          <p:nvPr/>
        </p:nvSpPr>
        <p:spPr>
          <a:xfrm>
            <a:off x="-1" y="6441465"/>
            <a:ext cx="12192001" cy="416536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 smtClean="0">
                <a:solidFill>
                  <a:schemeClr val="bg1"/>
                </a:solidFill>
              </a:rPr>
              <a:t>Jules FILLETTE</a:t>
            </a:r>
            <a:endParaRPr lang="fr-FR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41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01EFB-181A-4FED-B473-02DEA446BF81}" type="slidenum">
              <a:rPr lang="fr-FR" smtClean="0"/>
              <a:t>9</a:t>
            </a:fld>
            <a:endParaRPr lang="fr-FR"/>
          </a:p>
        </p:txBody>
      </p:sp>
      <p:pic>
        <p:nvPicPr>
          <p:cNvPr id="3" name="2_quantification_f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350" end="4038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631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Rétrospective">
  <a:themeElements>
    <a:clrScheme name="Orange roug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694</TotalTime>
  <Words>280</Words>
  <Application>Microsoft Office PowerPoint</Application>
  <PresentationFormat>Grand écran</PresentationFormat>
  <Paragraphs>96</Paragraphs>
  <Slides>10</Slides>
  <Notes>4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Rétrospective</vt:lpstr>
      <vt:lpstr>Conception personnalisée</vt:lpstr>
      <vt:lpstr>LP39 – Aspect ondulatoire de la matière. Notion de fonction d’onde.</vt:lpstr>
      <vt:lpstr>Présentation PowerPoint</vt:lpstr>
      <vt:lpstr>I. Onde associée à une particule  1. Une question de longueur</vt:lpstr>
      <vt:lpstr>I. Onde associée à une particule  2. Mise en évidence expérimentale</vt:lpstr>
      <vt:lpstr>I. Onde associée à une particule  2. Mise en évidence expérimentale</vt:lpstr>
      <vt:lpstr>II. Formalisme de l’onde de probabilité  2. Interprétation probabiliste</vt:lpstr>
      <vt:lpstr>III. Dynamique de la fonction d’onde  4. Principe d’indétermination quantique</vt:lpstr>
      <vt:lpstr>Merci pour votre attention !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Jules FILLETTE</dc:creator>
  <cp:lastModifiedBy>Jules FILLETTE</cp:lastModifiedBy>
  <cp:revision>14</cp:revision>
  <dcterms:created xsi:type="dcterms:W3CDTF">2019-02-02T09:11:16Z</dcterms:created>
  <dcterms:modified xsi:type="dcterms:W3CDTF">2019-06-22T15:23:46Z</dcterms:modified>
</cp:coreProperties>
</file>

<file path=docProps/thumbnail.jpeg>
</file>